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-16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9E67F3-02CA-E847-A998-D9053FFB1172}" type="datetimeFigureOut">
              <a:rPr lang="en-US" smtClean="0"/>
              <a:t>5/25/18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8FB5C-E7DF-264E-AC7F-10B6DA98F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152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www.theguardian.com</a:t>
            </a:r>
            <a:r>
              <a:rPr lang="en-US" dirty="0" smtClean="0"/>
              <a:t>/</a:t>
            </a:r>
            <a:r>
              <a:rPr lang="en-US" dirty="0" err="1" smtClean="0"/>
              <a:t>commentisfree</a:t>
            </a:r>
            <a:r>
              <a:rPr lang="en-US" dirty="0" smtClean="0"/>
              <a:t>/2018/mar/25/left-liberal-capitalism-</a:t>
            </a:r>
            <a:r>
              <a:rPr lang="en-US" dirty="0" err="1" smtClean="0"/>
              <a:t>globalisation</a:t>
            </a:r>
            <a:r>
              <a:rPr lang="en-US" dirty="0" smtClean="0"/>
              <a:t>-poverty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027BC-4386-7443-AC6F-91943012E8E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142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5/25/18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124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5/25/18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711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5/25/18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527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5/25/18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768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5/25/18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630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5/25/18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976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5/25/18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795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5/25/18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516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5/25/18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136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5/25/18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445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5/25/18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759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3F878-F5E8-489B-AC8A-64F2A7E22C28}" type="datetimeFigureOut">
              <a:rPr lang="en-US" smtClean="0"/>
              <a:pPr/>
              <a:t>5/25/18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573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MORE on ANTENARRATIVE METHODOLOGY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David M. </a:t>
            </a:r>
            <a:r>
              <a:rPr lang="en-US" smtClean="0"/>
              <a:t>Boje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412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Antenarrative &amp; Anti-narrative share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967" y="1600200"/>
            <a:ext cx="8783531" cy="50147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“Our anti-narrative approach therefore seeks to disrupt the apparent linearity, stability and coherence of organizational performances by ‘undoing’ (Butler, 2004) seemingly coherent subjectivities as a methodologically reflexive </a:t>
            </a:r>
            <a:r>
              <a:rPr lang="en-US" dirty="0"/>
              <a:t>move” (</a:t>
            </a:r>
            <a:r>
              <a:rPr lang="en-US" dirty="0" err="1"/>
              <a:t>Riach</a:t>
            </a:r>
            <a:r>
              <a:rPr lang="en-US" dirty="0"/>
              <a:t>, Rumens, &amp; </a:t>
            </a:r>
            <a:r>
              <a:rPr lang="en-US" dirty="0" smtClean="0"/>
              <a:t>Tyler, 2016)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Anti-narrative and antenarrative do share this in common: both are beyond the closure required of narrative theory” (Boje, 2001: 3)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204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2017 </a:t>
            </a:r>
            <a:r>
              <a:rPr lang="mr-IN" dirty="0" smtClean="0"/>
              <a:t>–</a:t>
            </a:r>
            <a:r>
              <a:rPr lang="en-US" dirty="0" smtClean="0"/>
              <a:t> more dissemination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39520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Stierand, M., Boje, D. M., </a:t>
            </a:r>
            <a:r>
              <a:rPr lang="en-US" dirty="0" err="1"/>
              <a:t>Glăveanu</a:t>
            </a:r>
            <a:r>
              <a:rPr lang="en-US" dirty="0"/>
              <a:t>, V., </a:t>
            </a:r>
            <a:r>
              <a:rPr lang="en-US" dirty="0" err="1"/>
              <a:t>Dörfler</a:t>
            </a:r>
            <a:r>
              <a:rPr lang="en-US" dirty="0"/>
              <a:t>, V., Haley, U. C., &amp; </a:t>
            </a:r>
            <a:r>
              <a:rPr lang="en-US" dirty="0" err="1"/>
              <a:t>Feuls</a:t>
            </a:r>
            <a:r>
              <a:rPr lang="en-US" dirty="0"/>
              <a:t>, M. (2017). Paradoxes of “creativity”: Examining the creative process through an antenarrative lens. </a:t>
            </a:r>
            <a:r>
              <a:rPr lang="en-US" b="1" i="1" dirty="0"/>
              <a:t>The Journal of Creative Behavior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3675" y="3936772"/>
            <a:ext cx="4381843" cy="292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500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dialectics 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15" y="1607926"/>
            <a:ext cx="3317452" cy="4516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556" y="2185670"/>
            <a:ext cx="3303410" cy="37268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8439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394" y="6247380"/>
            <a:ext cx="8229600" cy="610620"/>
          </a:xfrm>
        </p:spPr>
        <p:txBody>
          <a:bodyPr>
            <a:noAutofit/>
          </a:bodyPr>
          <a:lstStyle/>
          <a:p>
            <a:r>
              <a:rPr lang="en-US" sz="2000" dirty="0"/>
              <a:t>Henrich, Dieter. (1973/2003). </a:t>
            </a:r>
            <a:r>
              <a:rPr lang="en-US" sz="2000" b="1" i="1" dirty="0"/>
              <a:t>Between Kant and Hegel</a:t>
            </a:r>
            <a:r>
              <a:rPr lang="en-US" sz="2000" dirty="0"/>
              <a:t>, edited by David S. </a:t>
            </a:r>
            <a:r>
              <a:rPr lang="en-US" sz="2000" dirty="0" err="1"/>
              <a:t>Pacini</a:t>
            </a:r>
            <a:r>
              <a:rPr lang="en-US" sz="2000" dirty="0"/>
              <a:t> in 1973. Published 2003. Cambridge, MA: Harvard University Press.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2579" y="330139"/>
            <a:ext cx="7262287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Henrich (2003: 316) explains the negation of negation dialectic as Hegel’s conception of the notion of ‘life</a:t>
            </a:r>
            <a:r>
              <a:rPr lang="en-US" dirty="0" smtClean="0"/>
              <a:t>’</a:t>
            </a:r>
            <a:r>
              <a:rPr lang="en-US" dirty="0"/>
              <a:t> Hegel wants to arrive at point where “negation of negation is </a:t>
            </a:r>
            <a:r>
              <a:rPr lang="en-US" i="1" dirty="0"/>
              <a:t>not</a:t>
            </a:r>
            <a:r>
              <a:rPr lang="en-US" dirty="0"/>
              <a:t> having negation” at all </a:t>
            </a:r>
            <a:r>
              <a:rPr lang="en-US" dirty="0" smtClean="0"/>
              <a:t>(318).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By </a:t>
            </a:r>
            <a:r>
              <a:rPr lang="en-US" dirty="0"/>
              <a:t>contract, for Heidegger, negation of negation dialectic is a notion of forecaring in advance of good conscience, where a evil forecaring is always a potentiality.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984" y="436584"/>
            <a:ext cx="1542595" cy="21035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984" y="2919980"/>
            <a:ext cx="1542595" cy="210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806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095" y="138057"/>
            <a:ext cx="8694229" cy="970053"/>
          </a:xfrm>
        </p:spPr>
        <p:txBody>
          <a:bodyPr>
            <a:noAutofit/>
          </a:bodyPr>
          <a:lstStyle/>
          <a:p>
            <a:r>
              <a:rPr lang="en-US" sz="3200" dirty="0" smtClean="0"/>
              <a:t>Boje’s World Tour of Globalization Storytelling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95" y="990599"/>
            <a:ext cx="8694228" cy="5749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438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467" y="274638"/>
            <a:ext cx="9008533" cy="1630362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GDP is not measure of anything relevant to ecology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905000"/>
            <a:ext cx="8001000" cy="46482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4800" dirty="0"/>
              <a:t>The GDP rankings of nations is “ecologically irrelevant, since they do not account for the possible absolute increases in material flows from the ecosphere to the economy</a:t>
            </a:r>
            <a:r>
              <a:rPr lang="en-US" sz="3200" dirty="0"/>
              <a:t>” </a:t>
            </a:r>
            <a:r>
              <a:rPr lang="en-US" dirty="0"/>
              <a:t>(Milne &amp; Gray, 2013: 23)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825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Finland’s Co-operative Business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79804" y="1720840"/>
            <a:ext cx="8351946" cy="3816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Finland, along with most other Nordic countries, has a very strong co-operative business sector. Over 20% of Finland’s GDP comes from co-operative enterprise.</a:t>
            </a:r>
          </a:p>
          <a:p>
            <a:endParaRPr lang="en-US" dirty="0"/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/>
              <a:t> </a:t>
            </a:r>
            <a:r>
              <a:rPr lang="en-US" sz="2800" dirty="0" smtClean="0"/>
              <a:t>As </a:t>
            </a:r>
            <a:r>
              <a:rPr lang="en-US" sz="2800" dirty="0"/>
              <a:t>neo-liberalism becomes more and more discredited, co-operatives and </a:t>
            </a:r>
            <a:r>
              <a:rPr lang="en-US" sz="2800" dirty="0" err="1"/>
              <a:t>mutuals</a:t>
            </a:r>
            <a:r>
              <a:rPr lang="en-US" sz="2800" dirty="0"/>
              <a:t> are being increasingly seen as the way forward</a:t>
            </a:r>
          </a:p>
        </p:txBody>
      </p:sp>
    </p:spTree>
    <p:extLst>
      <p:ext uri="{BB962C8B-B14F-4D97-AF65-F5344CB8AC3E}">
        <p14:creationId xmlns:p14="http://schemas.microsoft.com/office/powerpoint/2010/main" val="323427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2011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534" y="1534657"/>
            <a:ext cx="6279266" cy="477301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4027619" y="6488668"/>
            <a:ext cx="2505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Antenarrative Handbook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3126" y="0"/>
            <a:ext cx="2910557" cy="291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562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2013 </a:t>
            </a:r>
            <a:r>
              <a:rPr lang="mr-IN" dirty="0" smtClean="0"/>
              <a:t>–</a:t>
            </a:r>
            <a:r>
              <a:rPr lang="en-US" dirty="0" smtClean="0"/>
              <a:t> another top tier break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564439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Rosile, G. A., Boje, D. M., Carlon, D. M., Downs, A., &amp; Saylors, R. (2013). Storytelling diamond: An antenarrative integration of the six facets of storytelling in organization research design. </a:t>
            </a:r>
            <a:r>
              <a:rPr lang="en-US" b="1" i="1" dirty="0"/>
              <a:t>Organizational Research Methods</a:t>
            </a:r>
            <a:r>
              <a:rPr lang="en-US" dirty="0"/>
              <a:t>, </a:t>
            </a:r>
            <a:r>
              <a:rPr lang="en-US" i="1" dirty="0"/>
              <a:t>16</a:t>
            </a:r>
            <a:r>
              <a:rPr lang="en-US" dirty="0"/>
              <a:t>(4), 557-580.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2557" y="4209619"/>
            <a:ext cx="2540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254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Boje 2014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503" y="2169688"/>
            <a:ext cx="6563296" cy="46883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1"/>
            <a:ext cx="3016032" cy="347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762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2014 </a:t>
            </a:r>
            <a:r>
              <a:rPr lang="mr-IN" dirty="0" smtClean="0"/>
              <a:t>–</a:t>
            </a:r>
            <a:r>
              <a:rPr lang="en-US" dirty="0" smtClean="0"/>
              <a:t> more top tier exposure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Haley, Usha CV, and David M. Boje. "Storytelling the internationalization of the multinational enterprise." </a:t>
            </a:r>
            <a:r>
              <a:rPr lang="en-US" i="1" dirty="0"/>
              <a:t>Journal of International Business Studies</a:t>
            </a:r>
            <a:r>
              <a:rPr lang="en-US" dirty="0"/>
              <a:t> 45, no. 9 (2014): 1115-1132.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7436" y="3945024"/>
            <a:ext cx="2540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959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2016 </a:t>
            </a:r>
            <a:r>
              <a:rPr lang="mr-IN" dirty="0" smtClean="0"/>
              <a:t>–</a:t>
            </a:r>
            <a:r>
              <a:rPr lang="en-US" dirty="0" smtClean="0"/>
              <a:t> Judith Butler’s </a:t>
            </a:r>
            <a:r>
              <a:rPr lang="en-US" b="1" dirty="0"/>
              <a:t>Anti-narrative meets </a:t>
            </a:r>
            <a:r>
              <a:rPr lang="en-US" b="1" dirty="0" smtClean="0"/>
              <a:t>Antenarrative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289" y="1755422"/>
            <a:ext cx="8229600" cy="3179295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Riach</a:t>
            </a:r>
            <a:r>
              <a:rPr lang="en-US" dirty="0"/>
              <a:t>, K., Rumens, N., &amp; Tyler, M. (2016). Towards a </a:t>
            </a:r>
            <a:r>
              <a:rPr lang="en-US" dirty="0" err="1"/>
              <a:t>Butlerian</a:t>
            </a:r>
            <a:r>
              <a:rPr lang="en-US" dirty="0"/>
              <a:t> methodology: Undoing organizational performativity through anti-narrative research. </a:t>
            </a:r>
            <a:r>
              <a:rPr lang="en-US" i="1" dirty="0" smtClean="0"/>
              <a:t>Human Relations</a:t>
            </a:r>
            <a:r>
              <a:rPr lang="en-US" dirty="0"/>
              <a:t>, </a:t>
            </a:r>
            <a:r>
              <a:rPr lang="en-US" i="1" dirty="0"/>
              <a:t>69</a:t>
            </a:r>
            <a:r>
              <a:rPr lang="en-US" dirty="0"/>
              <a:t>(11), 2069-2089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1709" y="4301767"/>
            <a:ext cx="4484363" cy="2556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291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Words>531</Words>
  <Application>Microsoft Macintosh PowerPoint</Application>
  <PresentationFormat>On-screen Show (4:3)</PresentationFormat>
  <Paragraphs>32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MORE on ANTENARRATIVE METHODOLOGY</vt:lpstr>
      <vt:lpstr>Boje’s World Tour of Globalization Storytelling</vt:lpstr>
      <vt:lpstr>GDP is not measure of anything relevant to ecology</vt:lpstr>
      <vt:lpstr>Finland’s Co-operative Business </vt:lpstr>
      <vt:lpstr>2011</vt:lpstr>
      <vt:lpstr>2013 – another top tier break</vt:lpstr>
      <vt:lpstr>Boje 2014</vt:lpstr>
      <vt:lpstr>2014 – more top tier exposure</vt:lpstr>
      <vt:lpstr>2016 – Judith Butler’s Anti-narrative meets Antenarrative </vt:lpstr>
      <vt:lpstr>What Antenarrative &amp; Anti-narrative share</vt:lpstr>
      <vt:lpstr>2017 – more dissemination</vt:lpstr>
      <vt:lpstr>2 dialectics </vt:lpstr>
      <vt:lpstr>Henrich, Dieter. (1973/2003). Between Kant and Hegel, edited by David S. Pacini in 1973. Published 2003. Cambridge, MA: Harvard University Press. </vt:lpstr>
    </vt:vector>
  </TitlesOfParts>
  <Company>NMSU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MORE on ANTE</dc:title>
  <dc:creator>David Boje</dc:creator>
  <cp:lastModifiedBy>David Boje</cp:lastModifiedBy>
  <cp:revision>2</cp:revision>
  <dcterms:created xsi:type="dcterms:W3CDTF">2018-05-25T10:39:59Z</dcterms:created>
  <dcterms:modified xsi:type="dcterms:W3CDTF">2018-05-25T10:50:37Z</dcterms:modified>
</cp:coreProperties>
</file>